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6858000" type="screen4x3"/>
  <p:notesSz cx="6858000" cy="9144000"/>
  <p:embeddedFontLs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viewProps" Target="viewProps.xml" /><Relationship Id="rId3" Type="http://schemas.openxmlformats.org/officeDocument/2006/relationships/slide" Target="slides/slide2.xml" /><Relationship Id="rId21" Type="http://schemas.openxmlformats.org/officeDocument/2006/relationships/font" Target="fonts/font1.fntdata"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presProps" Target="presProps.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notesMaster" Target="notesMasters/notesMaster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font" Target="fonts/font4.fntdata"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font" Target="fonts/font3.fntdata" /><Relationship Id="rId28"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font" Target="fonts/font2.fntdata" /><Relationship Id="rId27" Type="http://schemas.openxmlformats.org/officeDocument/2006/relationships/theme" Target="theme/theme1.xml" /></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9" name="Google Shape;15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8" name="Google Shape;168;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5" name="Google Shape;175;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118ec9d709c_0_4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118ec9d709c_0_4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g118ec9d709c_0_43: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18ec9d709c_0_4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18ec9d709c_0_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1" name="Google Shape;191;g118ec9d709c_0_49: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118ec9d709c_0_5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118ec9d709c_0_5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8" name="Google Shape;198;g118ec9d709c_0_55: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4" name="Google Shape;204;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118ec9d709c_0_6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118ec9d709c_0_6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4" name="Google Shape;214;g118ec9d709c_0_68: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18ec9d709c_0_7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18ec9d709c_0_7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2" name="Google Shape;222;g118ec9d709c_0_7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0" name="Google Shape;100;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18ec9d709c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18ec9d709c_0_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g118ec9d709c_0_20: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6" name="Google Shape;116;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18ec9d709c_0_3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18ec9d709c_0_3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5" name="Google Shape;125;g118ec9d709c_0_36: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18ec9d709c_0_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18ec9d709c_0_1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2" name="Google Shape;132;g118ec9d709c_0_12: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
        <p:cNvGrpSpPr/>
        <p:nvPr/>
      </p:nvGrpSpPr>
      <p:grpSpPr>
        <a:xfrm>
          <a:off x="0" y="0"/>
          <a:ext cx="0" cy="0"/>
          <a:chOff x="0" y="0"/>
          <a:chExt cx="0" cy="0"/>
        </a:xfrm>
      </p:grpSpPr>
      <p:sp>
        <p:nvSpPr>
          <p:cNvPr id="28" name="Google Shape;28;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10.xml"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3.xml" /></Relationships>
</file>

<file path=ppt/slides/_rels/slide1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2.xml" /><Relationship Id="rId1" Type="http://schemas.openxmlformats.org/officeDocument/2006/relationships/slideLayout" Target="../slideLayouts/slideLayout3.xml" /></Relationships>
</file>

<file path=ppt/slides/_rels/slide13.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13.xml" /><Relationship Id="rId1" Type="http://schemas.openxmlformats.org/officeDocument/2006/relationships/slideLayout" Target="../slideLayouts/slideLayout3.xml" /></Relationships>
</file>

<file path=ppt/slides/_rels/slide14.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14.xml" /><Relationship Id="rId1" Type="http://schemas.openxmlformats.org/officeDocument/2006/relationships/slideLayout" Target="../slideLayouts/slideLayout3.xml" /></Relationships>
</file>

<file path=ppt/slides/_rels/slide15.xml.rels><?xml version="1.0" encoding="UTF-8" standalone="yes"?>
<Relationships xmlns="http://schemas.openxmlformats.org/package/2006/relationships"><Relationship Id="rId3" Type="http://schemas.openxmlformats.org/officeDocument/2006/relationships/image" Target="../media/image7.png" /><Relationship Id="rId2" Type="http://schemas.openxmlformats.org/officeDocument/2006/relationships/notesSlide" Target="../notesSlides/notesSlide15.xml" /><Relationship Id="rId1" Type="http://schemas.openxmlformats.org/officeDocument/2006/relationships/slideLayout" Target="../slideLayouts/slideLayout3.xml" /></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 /><Relationship Id="rId1" Type="http://schemas.openxmlformats.org/officeDocument/2006/relationships/slideLayout" Target="../slideLayouts/slideLayout3.xml" /></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 /><Relationship Id="rId1" Type="http://schemas.openxmlformats.org/officeDocument/2006/relationships/slideLayout" Target="../slideLayouts/slideLayout3.xml" /></Relationships>
</file>

<file path=ppt/slides/_rels/slide18.xml.rels><?xml version="1.0" encoding="UTF-8" standalone="yes"?>
<Relationships xmlns="http://schemas.openxmlformats.org/package/2006/relationships"><Relationship Id="rId3" Type="http://schemas.openxmlformats.org/officeDocument/2006/relationships/image" Target="../media/image8.jpg" /><Relationship Id="rId2" Type="http://schemas.openxmlformats.org/officeDocument/2006/relationships/notesSlide" Target="../notesSlides/notesSlide18.xml" /><Relationship Id="rId1" Type="http://schemas.openxmlformats.org/officeDocument/2006/relationships/slideLayout" Target="../slideLayouts/slideLayout3.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3.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 /><Relationship Id="rId1" Type="http://schemas.openxmlformats.org/officeDocument/2006/relationships/slideLayout" Target="../slideLayouts/slideLayout3.xml" /></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 /><Relationship Id="rId1" Type="http://schemas.openxmlformats.org/officeDocument/2006/relationships/slideLayout" Target="../slideLayouts/slideLayout3.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3.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3.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3.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3"/>
          <p:cNvSpPr/>
          <p:nvPr/>
        </p:nvSpPr>
        <p:spPr>
          <a:xfrm>
            <a:off x="1028697" y="1041275"/>
            <a:ext cx="7086600" cy="25854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5400">
                <a:latin typeface="Times New Roman"/>
                <a:ea typeface="Times New Roman"/>
                <a:cs typeface="Times New Roman"/>
                <a:sym typeface="Times New Roman"/>
              </a:rPr>
              <a:t>FACIAL RECOGNITION</a:t>
            </a:r>
            <a:br>
              <a:rPr lang="en-US" sz="5400">
                <a:latin typeface="Times New Roman"/>
                <a:ea typeface="Times New Roman"/>
                <a:cs typeface="Times New Roman"/>
                <a:sym typeface="Times New Roman"/>
              </a:rPr>
            </a:br>
            <a:r>
              <a:rPr lang="en-US" sz="5400">
                <a:latin typeface="Times New Roman"/>
                <a:ea typeface="Times New Roman"/>
                <a:cs typeface="Times New Roman"/>
                <a:sym typeface="Times New Roman"/>
              </a:rPr>
              <a:t>ATTENDANCE SYSTEM</a:t>
            </a:r>
            <a:endParaRPr/>
          </a:p>
          <a:p>
            <a:pPr marL="0" marR="0" lvl="0" indent="0" algn="ctr" rtl="0">
              <a:spcBef>
                <a:spcPts val="0"/>
              </a:spcBef>
              <a:spcAft>
                <a:spcPts val="0"/>
              </a:spcAft>
              <a:buNone/>
            </a:pPr>
            <a:endParaRPr/>
          </a:p>
          <a:p>
            <a:pPr marL="0" marR="0" lvl="0" indent="0" algn="ctr" rtl="0">
              <a:spcBef>
                <a:spcPts val="0"/>
              </a:spcBef>
              <a:spcAft>
                <a:spcPts val="0"/>
              </a:spcAft>
              <a:buNone/>
            </a:pPr>
            <a:endParaRPr sz="5400" b="0" i="0" u="none" strike="noStrike" cap="none">
              <a:solidFill>
                <a:srgbClr val="000000"/>
              </a:solidFill>
              <a:latin typeface="Times New Roman"/>
              <a:ea typeface="Times New Roman"/>
              <a:cs typeface="Times New Roman"/>
              <a:sym typeface="Times New Roman"/>
            </a:endParaRPr>
          </a:p>
        </p:txBody>
      </p:sp>
      <p:sp>
        <p:nvSpPr>
          <p:cNvPr id="90" name="Google Shape;90;p13"/>
          <p:cNvSpPr/>
          <p:nvPr/>
        </p:nvSpPr>
        <p:spPr>
          <a:xfrm>
            <a:off x="381000" y="4800563"/>
            <a:ext cx="4343400" cy="92333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0" i="0" u="none" strike="noStrike" cap="none">
                <a:solidFill>
                  <a:srgbClr val="000000"/>
                </a:solidFill>
                <a:latin typeface="Times New Roman"/>
                <a:ea typeface="Times New Roman"/>
                <a:cs typeface="Times New Roman"/>
                <a:sym typeface="Times New Roman"/>
              </a:rPr>
              <a:t>Group Members  </a:t>
            </a:r>
            <a:endParaRPr sz="1800" b="0" i="0" u="none" strike="noStrike" cap="none">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r>
              <a:rPr lang="en-US" sz="1800">
                <a:latin typeface="Times New Roman"/>
                <a:ea typeface="Times New Roman"/>
                <a:cs typeface="Times New Roman"/>
                <a:sym typeface="Times New Roman"/>
              </a:rPr>
              <a:t>Mrinal</a:t>
            </a:r>
            <a:r>
              <a:rPr lang="en-US" sz="1800" b="0" i="0" u="none" strike="noStrike" cap="none">
                <a:solidFill>
                  <a:srgbClr val="000000"/>
                </a:solidFill>
                <a:latin typeface="Times New Roman"/>
                <a:ea typeface="Times New Roman"/>
                <a:cs typeface="Times New Roman"/>
                <a:sym typeface="Times New Roman"/>
              </a:rPr>
              <a:t>()</a:t>
            </a:r>
            <a:endParaRPr sz="1800" b="0" i="0" u="none" strike="noStrike" cap="none">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r>
              <a:rPr lang="en-US" sz="1800">
                <a:latin typeface="Times New Roman"/>
                <a:ea typeface="Times New Roman"/>
                <a:cs typeface="Times New Roman"/>
                <a:sym typeface="Times New Roman"/>
              </a:rPr>
              <a:t>Namit       02414004421</a:t>
            </a:r>
            <a:endParaRPr sz="1800">
              <a:latin typeface="Times New Roman"/>
              <a:ea typeface="Times New Roman"/>
              <a:cs typeface="Times New Roman"/>
              <a:sym typeface="Times New Roman"/>
            </a:endParaRPr>
          </a:p>
          <a:p>
            <a:pPr marL="0" marR="0" lvl="0" indent="0" algn="l" rtl="0">
              <a:spcBef>
                <a:spcPts val="0"/>
              </a:spcBef>
              <a:spcAft>
                <a:spcPts val="0"/>
              </a:spcAft>
              <a:buNone/>
            </a:pPr>
            <a:r>
              <a:rPr lang="en-US" sz="1800">
                <a:latin typeface="Times New Roman"/>
                <a:ea typeface="Times New Roman"/>
                <a:cs typeface="Times New Roman"/>
                <a:sym typeface="Times New Roman"/>
              </a:rPr>
              <a:t>Akansha   00614004421</a:t>
            </a:r>
            <a:endParaRPr sz="1800">
              <a:latin typeface="Times New Roman"/>
              <a:ea typeface="Times New Roman"/>
              <a:cs typeface="Times New Roman"/>
              <a:sym typeface="Times New Roman"/>
            </a:endParaRPr>
          </a:p>
          <a:p>
            <a:pPr marL="0" marR="0" lvl="0" indent="0" algn="l" rtl="0">
              <a:spcBef>
                <a:spcPts val="0"/>
              </a:spcBef>
              <a:spcAft>
                <a:spcPts val="0"/>
              </a:spcAft>
              <a:buNone/>
            </a:pPr>
            <a:r>
              <a:rPr lang="en-US" sz="1800">
                <a:latin typeface="Times New Roman"/>
                <a:ea typeface="Times New Roman"/>
                <a:cs typeface="Times New Roman"/>
                <a:sym typeface="Times New Roman"/>
              </a:rPr>
              <a:t>Ishaan      02914004421</a:t>
            </a:r>
            <a:endParaRPr sz="1800">
              <a:latin typeface="Times New Roman"/>
              <a:ea typeface="Times New Roman"/>
              <a:cs typeface="Times New Roman"/>
              <a:sym typeface="Times New Roman"/>
            </a:endParaRPr>
          </a:p>
          <a:p>
            <a:pPr marL="0" marR="0" lvl="0" indent="0" algn="l" rtl="0">
              <a:spcBef>
                <a:spcPts val="0"/>
              </a:spcBef>
              <a:spcAft>
                <a:spcPts val="0"/>
              </a:spcAft>
              <a:buNone/>
            </a:pPr>
            <a:endParaRPr sz="1800" b="0" i="0" u="none" strike="noStrike" cap="none">
              <a:solidFill>
                <a:srgbClr val="000000"/>
              </a:solidFill>
              <a:latin typeface="Times New Roman"/>
              <a:ea typeface="Times New Roman"/>
              <a:cs typeface="Times New Roman"/>
              <a:sym typeface="Times New Roman"/>
            </a:endParaRPr>
          </a:p>
        </p:txBody>
      </p:sp>
      <p:sp>
        <p:nvSpPr>
          <p:cNvPr id="91" name="Google Shape;91;p13"/>
          <p:cNvSpPr txBox="1"/>
          <p:nvPr/>
        </p:nvSpPr>
        <p:spPr>
          <a:xfrm>
            <a:off x="5624945" y="4523564"/>
            <a:ext cx="2895600" cy="6465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Times New Roman"/>
                <a:ea typeface="Times New Roman"/>
                <a:cs typeface="Times New Roman"/>
                <a:sym typeface="Times New Roman"/>
              </a:rPr>
              <a:t>Guided By: </a:t>
            </a:r>
            <a:r>
              <a:rPr lang="en-US"/>
              <a:t>Dr. Deepti chopra</a:t>
            </a:r>
            <a:endParaRPr sz="1800">
              <a:solidFill>
                <a:schemeClr val="dk1"/>
              </a:solidFill>
              <a:latin typeface="Times New Roman"/>
              <a:ea typeface="Times New Roman"/>
              <a:cs typeface="Times New Roman"/>
              <a:sym typeface="Times New Roman"/>
            </a:endParaRPr>
          </a:p>
          <a:p>
            <a:pPr marL="0" marR="0" lvl="0" indent="0" algn="l" rtl="0">
              <a:spcBef>
                <a:spcPts val="0"/>
              </a:spcBef>
              <a:spcAft>
                <a:spcPts val="0"/>
              </a:spcAft>
              <a:buNone/>
            </a:pPr>
            <a:endParaRPr sz="1800">
              <a:solidFill>
                <a:schemeClr val="dk1"/>
              </a:solidFill>
              <a:latin typeface="Times New Roman"/>
              <a:ea typeface="Times New Roman"/>
              <a:cs typeface="Times New Roman"/>
              <a:sym typeface="Times New Roman"/>
            </a:endParaRPr>
          </a:p>
        </p:txBody>
      </p:sp>
      <p:sp>
        <p:nvSpPr>
          <p:cNvPr id="92" name="Google Shape;92;p13"/>
          <p:cNvSpPr txBox="1"/>
          <p:nvPr/>
        </p:nvSpPr>
        <p:spPr>
          <a:xfrm>
            <a:off x="6781800" y="424934"/>
            <a:ext cx="17526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3" name="Google Shape;93;p13"/>
          <p:cNvSpPr txBox="1"/>
          <p:nvPr/>
        </p:nvSpPr>
        <p:spPr>
          <a:xfrm>
            <a:off x="533400" y="466498"/>
            <a:ext cx="17526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4" name="Google Shape;94;p1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95" name="Google Shape;95;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pic>
        <p:nvPicPr>
          <p:cNvPr id="96" name="Google Shape;96;p13"/>
          <p:cNvPicPr preferRelativeResize="0"/>
          <p:nvPr/>
        </p:nvPicPr>
        <p:blipFill>
          <a:blip r:embed="rId3">
            <a:alphaModFix/>
          </a:blip>
          <a:stretch>
            <a:fillRect/>
          </a:stretch>
        </p:blipFill>
        <p:spPr>
          <a:xfrm>
            <a:off x="207100" y="120850"/>
            <a:ext cx="1817076" cy="1599027"/>
          </a:xfrm>
          <a:prstGeom prst="rect">
            <a:avLst/>
          </a:prstGeom>
          <a:noFill/>
          <a:ln>
            <a:noFill/>
          </a:ln>
        </p:spPr>
      </p:pic>
      <p:pic>
        <p:nvPicPr>
          <p:cNvPr id="97" name="Google Shape;97;p13"/>
          <p:cNvPicPr preferRelativeResize="0"/>
          <p:nvPr/>
        </p:nvPicPr>
        <p:blipFill>
          <a:blip r:embed="rId4">
            <a:alphaModFix/>
          </a:blip>
          <a:stretch>
            <a:fillRect/>
          </a:stretch>
        </p:blipFill>
        <p:spPr>
          <a:xfrm>
            <a:off x="6327775" y="120850"/>
            <a:ext cx="2584450" cy="1454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2"/>
          <p:cNvSpPr txBox="1">
            <a:spLocks noGrp="1"/>
          </p:cNvSpPr>
          <p:nvPr>
            <p:ph type="title"/>
          </p:nvPr>
        </p:nvSpPr>
        <p:spPr>
          <a:xfrm>
            <a:off x="457200" y="78263"/>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Working of the System</a:t>
            </a:r>
            <a:endParaRPr/>
          </a:p>
        </p:txBody>
      </p:sp>
      <p:sp>
        <p:nvSpPr>
          <p:cNvPr id="162" name="Google Shape;162;p2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63" name="Google Shape;163;p2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
        <p:nvSpPr>
          <p:cNvPr id="164" name="Google Shape;164;p22"/>
          <p:cNvSpPr txBox="1"/>
          <p:nvPr/>
        </p:nvSpPr>
        <p:spPr>
          <a:xfrm>
            <a:off x="294675" y="1221275"/>
            <a:ext cx="7350900" cy="43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600" b="1" i="1">
                <a:latin typeface="Calibri"/>
                <a:ea typeface="Calibri"/>
                <a:cs typeface="Calibri"/>
                <a:sym typeface="Calibri"/>
              </a:rPr>
              <a:t>CHART OF IMAGE PROCESSING:</a:t>
            </a:r>
            <a:r>
              <a:rPr lang="en-US" sz="1600" i="1">
                <a:latin typeface="Calibri"/>
                <a:ea typeface="Calibri"/>
                <a:cs typeface="Calibri"/>
                <a:sym typeface="Calibri"/>
              </a:rPr>
              <a:t>- </a:t>
            </a:r>
            <a:endParaRPr sz="1600" i="1">
              <a:latin typeface="Calibri"/>
              <a:ea typeface="Calibri"/>
              <a:cs typeface="Calibri"/>
              <a:sym typeface="Calibri"/>
            </a:endParaRPr>
          </a:p>
        </p:txBody>
      </p:sp>
      <p:pic>
        <p:nvPicPr>
          <p:cNvPr id="165" name="Google Shape;165;p22"/>
          <p:cNvPicPr preferRelativeResize="0"/>
          <p:nvPr/>
        </p:nvPicPr>
        <p:blipFill>
          <a:blip r:embed="rId3">
            <a:alphaModFix/>
          </a:blip>
          <a:stretch>
            <a:fillRect/>
          </a:stretch>
        </p:blipFill>
        <p:spPr>
          <a:xfrm>
            <a:off x="1620750" y="1804775"/>
            <a:ext cx="5357800" cy="43991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71" name="Google Shape;171;p2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
        <p:nvSpPr>
          <p:cNvPr id="172" name="Google Shape;172;p23"/>
          <p:cNvSpPr txBox="1"/>
          <p:nvPr/>
        </p:nvSpPr>
        <p:spPr>
          <a:xfrm>
            <a:off x="1447800" y="457200"/>
            <a:ext cx="6019800" cy="58477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200">
                <a:solidFill>
                  <a:schemeClr val="dk1"/>
                </a:solidFill>
                <a:latin typeface="Calibri"/>
                <a:ea typeface="Calibri"/>
                <a:cs typeface="Calibri"/>
                <a:sym typeface="Calibri"/>
              </a:rPr>
              <a:t>Database Tables</a:t>
            </a:r>
            <a:endParaRPr sz="3200">
              <a:solidFill>
                <a:schemeClr val="dk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78" name="Google Shape;178;p2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179" name="Google Shape;179;p24"/>
          <p:cNvSpPr txBox="1"/>
          <p:nvPr/>
        </p:nvSpPr>
        <p:spPr>
          <a:xfrm>
            <a:off x="762000" y="762000"/>
            <a:ext cx="6477000"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Output    Screens</a:t>
            </a:r>
            <a:endParaRPr sz="1800">
              <a:solidFill>
                <a:schemeClr val="dk1"/>
              </a:solidFill>
              <a:latin typeface="Calibri"/>
              <a:ea typeface="Calibri"/>
              <a:cs typeface="Calibri"/>
              <a:sym typeface="Calibri"/>
            </a:endParaRPr>
          </a:p>
        </p:txBody>
      </p:sp>
      <p:pic>
        <p:nvPicPr>
          <p:cNvPr id="180" name="Google Shape;180;p24"/>
          <p:cNvPicPr preferRelativeResize="0"/>
          <p:nvPr/>
        </p:nvPicPr>
        <p:blipFill>
          <a:blip r:embed="rId3">
            <a:alphaModFix/>
          </a:blip>
          <a:stretch>
            <a:fillRect/>
          </a:stretch>
        </p:blipFill>
        <p:spPr>
          <a:xfrm>
            <a:off x="152400" y="1283732"/>
            <a:ext cx="8747054" cy="492021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13</a:t>
            </a:fld>
            <a:endParaRPr/>
          </a:p>
        </p:txBody>
      </p:sp>
      <p:pic>
        <p:nvPicPr>
          <p:cNvPr id="187" name="Google Shape;187;p25"/>
          <p:cNvPicPr preferRelativeResize="0"/>
          <p:nvPr/>
        </p:nvPicPr>
        <p:blipFill>
          <a:blip r:embed="rId3">
            <a:alphaModFix/>
          </a:blip>
          <a:stretch>
            <a:fillRect/>
          </a:stretch>
        </p:blipFill>
        <p:spPr>
          <a:xfrm>
            <a:off x="152400" y="152400"/>
            <a:ext cx="8839200" cy="55402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26"/>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pic>
        <p:nvPicPr>
          <p:cNvPr id="194" name="Google Shape;194;p26"/>
          <p:cNvPicPr preferRelativeResize="0"/>
          <p:nvPr/>
        </p:nvPicPr>
        <p:blipFill>
          <a:blip r:embed="rId3">
            <a:alphaModFix/>
          </a:blip>
          <a:stretch>
            <a:fillRect/>
          </a:stretch>
        </p:blipFill>
        <p:spPr>
          <a:xfrm>
            <a:off x="152400" y="152400"/>
            <a:ext cx="8839200" cy="49720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p27"/>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15</a:t>
            </a:fld>
            <a:endParaRPr/>
          </a:p>
        </p:txBody>
      </p:sp>
      <p:pic>
        <p:nvPicPr>
          <p:cNvPr id="201" name="Google Shape;201;p27"/>
          <p:cNvPicPr preferRelativeResize="0"/>
          <p:nvPr/>
        </p:nvPicPr>
        <p:blipFill>
          <a:blip r:embed="rId3">
            <a:alphaModFix/>
          </a:blip>
          <a:stretch>
            <a:fillRect/>
          </a:stretch>
        </p:blipFill>
        <p:spPr>
          <a:xfrm>
            <a:off x="152400" y="152400"/>
            <a:ext cx="8839200" cy="56340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2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207" name="Google Shape;207;p2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
        <p:nvSpPr>
          <p:cNvPr id="208" name="Google Shape;208;p28"/>
          <p:cNvSpPr txBox="1"/>
          <p:nvPr/>
        </p:nvSpPr>
        <p:spPr>
          <a:xfrm>
            <a:off x="1371600" y="762000"/>
            <a:ext cx="6248400" cy="4308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200" b="1" i="1">
                <a:solidFill>
                  <a:schemeClr val="dk1"/>
                </a:solidFill>
                <a:latin typeface="Calibri"/>
                <a:ea typeface="Calibri"/>
                <a:cs typeface="Calibri"/>
                <a:sym typeface="Calibri"/>
              </a:rPr>
              <a:t>Future Scope </a:t>
            </a:r>
            <a:endParaRPr sz="2200" b="1" i="1">
              <a:solidFill>
                <a:schemeClr val="dk1"/>
              </a:solidFill>
              <a:latin typeface="Calibri"/>
              <a:ea typeface="Calibri"/>
              <a:cs typeface="Calibri"/>
              <a:sym typeface="Calibri"/>
            </a:endParaRPr>
          </a:p>
        </p:txBody>
      </p:sp>
      <p:sp>
        <p:nvSpPr>
          <p:cNvPr id="209" name="Google Shape;209;p28"/>
          <p:cNvSpPr txBox="1"/>
          <p:nvPr/>
        </p:nvSpPr>
        <p:spPr>
          <a:xfrm>
            <a:off x="1371600" y="1687700"/>
            <a:ext cx="71394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b="1" i="1">
                <a:solidFill>
                  <a:srgbClr val="202124"/>
                </a:solidFill>
                <a:highlight>
                  <a:srgbClr val="FFFFFF"/>
                </a:highlight>
              </a:rPr>
              <a:t>Though there are some weaknesses of facial recognition system, there is a tremendous scope in India. </a:t>
            </a:r>
            <a:endParaRPr sz="2000" b="1" i="1">
              <a:solidFill>
                <a:srgbClr val="202124"/>
              </a:solidFill>
              <a:highlight>
                <a:srgbClr val="FFFFFF"/>
              </a:highlight>
            </a:endParaRPr>
          </a:p>
          <a:p>
            <a:pPr marL="0" lvl="0" indent="0" algn="l" rtl="0">
              <a:spcBef>
                <a:spcPts val="0"/>
              </a:spcBef>
              <a:spcAft>
                <a:spcPts val="0"/>
              </a:spcAft>
              <a:buNone/>
            </a:pPr>
            <a:endParaRPr sz="2000" b="1" i="1">
              <a:solidFill>
                <a:srgbClr val="202124"/>
              </a:solidFill>
              <a:highlight>
                <a:srgbClr val="FFFFFF"/>
              </a:highlight>
            </a:endParaRPr>
          </a:p>
        </p:txBody>
      </p:sp>
      <p:sp>
        <p:nvSpPr>
          <p:cNvPr id="210" name="Google Shape;210;p28"/>
          <p:cNvSpPr txBox="1"/>
          <p:nvPr/>
        </p:nvSpPr>
        <p:spPr>
          <a:xfrm>
            <a:off x="1460000" y="2652125"/>
            <a:ext cx="6348900" cy="3232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200" i="1">
                <a:latin typeface="Calibri"/>
                <a:ea typeface="Calibri"/>
                <a:cs typeface="Calibri"/>
                <a:sym typeface="Calibri"/>
              </a:rPr>
              <a:t>A possible future application for facial recognition systems lies in retailing. A retail store (for example, a grocery store) may have cash registers equipped with cameras; the cameras would be aimed at the faces of customers, so pictures of customers could be obtained. The camera would be the primary means of identifying the customer, and if visual identification failed, the customer could complete the purchase by using a PIN (personal identification number).</a:t>
            </a:r>
            <a:endParaRPr sz="2200" i="1">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9"/>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17</a:t>
            </a:fld>
            <a:endParaRPr/>
          </a:p>
        </p:txBody>
      </p:sp>
      <p:sp>
        <p:nvSpPr>
          <p:cNvPr id="217" name="Google Shape;217;p29"/>
          <p:cNvSpPr txBox="1"/>
          <p:nvPr/>
        </p:nvSpPr>
        <p:spPr>
          <a:xfrm>
            <a:off x="575950" y="549175"/>
            <a:ext cx="73509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i="1">
                <a:latin typeface="Calibri"/>
                <a:ea typeface="Calibri"/>
                <a:cs typeface="Calibri"/>
                <a:sym typeface="Calibri"/>
              </a:rPr>
              <a:t>In order to prevent the frauds of ATM in India, it is recommended to prepare the database of all ATM customers with the banks in India &amp; deployment of high resolution camera and face recognition software at all ATMs. So, whenever user will enter in ATM his photograph will be taken to permit the access after it is being matched with stored photo from the database. </a:t>
            </a:r>
            <a:endParaRPr sz="2000" i="1">
              <a:latin typeface="Calibri"/>
              <a:ea typeface="Calibri"/>
              <a:cs typeface="Calibri"/>
              <a:sym typeface="Calibri"/>
            </a:endParaRPr>
          </a:p>
        </p:txBody>
      </p:sp>
      <p:sp>
        <p:nvSpPr>
          <p:cNvPr id="218" name="Google Shape;218;p29"/>
          <p:cNvSpPr txBox="1"/>
          <p:nvPr/>
        </p:nvSpPr>
        <p:spPr>
          <a:xfrm>
            <a:off x="642950" y="3028800"/>
            <a:ext cx="7350900" cy="203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i="1">
                <a:latin typeface="Calibri"/>
                <a:ea typeface="Calibri"/>
                <a:cs typeface="Calibri"/>
                <a:sym typeface="Calibri"/>
              </a:rPr>
              <a:t>Duplicate voter are being reported in India. To prevent this, a database of all voters, of course, of all constituencies, is recommended to be prepared. Then at the time of voting the resolution camera and face recognition equipped of voting site will accept a subject face 100% and generates the recognition for voting if match is found.</a:t>
            </a:r>
            <a:endParaRPr sz="2000" i="1">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30"/>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18</a:t>
            </a:fld>
            <a:endParaRPr/>
          </a:p>
        </p:txBody>
      </p:sp>
      <p:pic>
        <p:nvPicPr>
          <p:cNvPr id="225" name="Google Shape;225;p30"/>
          <p:cNvPicPr preferRelativeResize="0"/>
          <p:nvPr/>
        </p:nvPicPr>
        <p:blipFill>
          <a:blip r:embed="rId3">
            <a:alphaModFix/>
          </a:blip>
          <a:stretch>
            <a:fillRect/>
          </a:stretch>
        </p:blipFill>
        <p:spPr>
          <a:xfrm>
            <a:off x="922800" y="408525"/>
            <a:ext cx="7506200" cy="6040950"/>
          </a:xfrm>
          <a:prstGeom prst="rect">
            <a:avLst/>
          </a:prstGeom>
          <a:noFill/>
          <a:ln>
            <a:noFill/>
          </a:ln>
        </p:spPr>
      </p:pic>
      <p:sp>
        <p:nvSpPr>
          <p:cNvPr id="226" name="Google Shape;226;p30"/>
          <p:cNvSpPr txBox="1"/>
          <p:nvPr/>
        </p:nvSpPr>
        <p:spPr>
          <a:xfrm>
            <a:off x="3172225" y="5090625"/>
            <a:ext cx="26133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2200" b="1" i="1">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4"/>
          <p:cNvSpPr/>
          <p:nvPr/>
        </p:nvSpPr>
        <p:spPr>
          <a:xfrm>
            <a:off x="2667000" y="152400"/>
            <a:ext cx="4038600" cy="1200329"/>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a:solidFill>
                  <a:srgbClr val="000000"/>
                </a:solidFill>
                <a:latin typeface="Times New Roman"/>
                <a:ea typeface="Times New Roman"/>
                <a:cs typeface="Times New Roman"/>
                <a:sym typeface="Times New Roman"/>
              </a:rPr>
              <a:t>Description of the Project</a:t>
            </a:r>
            <a:endParaRPr sz="3600">
              <a:solidFill>
                <a:srgbClr val="000000"/>
              </a:solidFill>
              <a:latin typeface="Times New Roman"/>
              <a:ea typeface="Times New Roman"/>
              <a:cs typeface="Times New Roman"/>
              <a:sym typeface="Times New Roman"/>
            </a:endParaRPr>
          </a:p>
          <a:p>
            <a:pPr marL="0" marR="0" lvl="0" indent="0" algn="ctr" rtl="0">
              <a:spcBef>
                <a:spcPts val="0"/>
              </a:spcBef>
              <a:spcAft>
                <a:spcPts val="0"/>
              </a:spcAft>
              <a:buNone/>
            </a:pPr>
            <a:endParaRPr sz="3600">
              <a:latin typeface="Times New Roman"/>
              <a:ea typeface="Times New Roman"/>
              <a:cs typeface="Times New Roman"/>
              <a:sym typeface="Times New Roman"/>
            </a:endParaRPr>
          </a:p>
          <a:p>
            <a:pPr marL="0" marR="0" lvl="0" indent="0" algn="ctr" rtl="0">
              <a:spcBef>
                <a:spcPts val="0"/>
              </a:spcBef>
              <a:spcAft>
                <a:spcPts val="0"/>
              </a:spcAft>
              <a:buNone/>
            </a:pPr>
            <a:r>
              <a:rPr lang="en-US" sz="3600">
                <a:latin typeface="Times New Roman"/>
                <a:ea typeface="Times New Roman"/>
                <a:cs typeface="Times New Roman"/>
                <a:sym typeface="Times New Roman"/>
              </a:rPr>
              <a:t> </a:t>
            </a:r>
            <a:endParaRPr sz="3600">
              <a:latin typeface="Times New Roman"/>
              <a:ea typeface="Times New Roman"/>
              <a:cs typeface="Times New Roman"/>
              <a:sym typeface="Times New Roman"/>
            </a:endParaRPr>
          </a:p>
          <a:p>
            <a:pPr marL="0" marR="0" lvl="0" indent="0" algn="ctr" rtl="0">
              <a:spcBef>
                <a:spcPts val="0"/>
              </a:spcBef>
              <a:spcAft>
                <a:spcPts val="0"/>
              </a:spcAft>
              <a:buNone/>
            </a:pPr>
            <a:endParaRPr sz="3600">
              <a:latin typeface="Times New Roman"/>
              <a:ea typeface="Times New Roman"/>
              <a:cs typeface="Times New Roman"/>
              <a:sym typeface="Times New Roman"/>
            </a:endParaRPr>
          </a:p>
        </p:txBody>
      </p:sp>
      <p:sp>
        <p:nvSpPr>
          <p:cNvPr id="103" name="Google Shape;103;p1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04" name="Google Shape;104;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sp>
        <p:nvSpPr>
          <p:cNvPr id="105" name="Google Shape;105;p14"/>
          <p:cNvSpPr txBox="1"/>
          <p:nvPr/>
        </p:nvSpPr>
        <p:spPr>
          <a:xfrm>
            <a:off x="1087600" y="1691850"/>
            <a:ext cx="7599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sp>
        <p:nvSpPr>
          <p:cNvPr id="106" name="Google Shape;106;p14"/>
          <p:cNvSpPr txBox="1"/>
          <p:nvPr/>
        </p:nvSpPr>
        <p:spPr>
          <a:xfrm>
            <a:off x="381000" y="1903300"/>
            <a:ext cx="8305800" cy="350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400">
                <a:solidFill>
                  <a:srgbClr val="202124"/>
                </a:solidFill>
                <a:highlight>
                  <a:srgbClr val="FFFFFF"/>
                </a:highlight>
              </a:rPr>
              <a:t>Face recognition-based attendance system is </a:t>
            </a:r>
            <a:r>
              <a:rPr lang="en-US" sz="2400" b="1">
                <a:solidFill>
                  <a:srgbClr val="202124"/>
                </a:solidFill>
                <a:highlight>
                  <a:srgbClr val="FFFFFF"/>
                </a:highlight>
              </a:rPr>
              <a:t>a process of recognizing the students face for taking attendance by using face biometrics based on high - definition monitor video and other information technology</a:t>
            </a:r>
            <a:r>
              <a:rPr lang="en-US" sz="2400">
                <a:solidFill>
                  <a:srgbClr val="202124"/>
                </a:solidFill>
                <a:highlight>
                  <a:srgbClr val="FFFFFF"/>
                </a:highlight>
              </a:rPr>
              <a:t>.</a:t>
            </a:r>
            <a:endParaRPr sz="2400">
              <a:solidFill>
                <a:srgbClr val="202124"/>
              </a:solidFill>
              <a:highlight>
                <a:srgbClr val="FFFFFF"/>
              </a:highlight>
            </a:endParaRPr>
          </a:p>
          <a:p>
            <a:pPr marL="0" lvl="0" indent="0" algn="l" rtl="0">
              <a:spcBef>
                <a:spcPts val="0"/>
              </a:spcBef>
              <a:spcAft>
                <a:spcPts val="0"/>
              </a:spcAft>
              <a:buNone/>
            </a:pPr>
            <a:endParaRPr sz="2400">
              <a:solidFill>
                <a:srgbClr val="202124"/>
              </a:solidFill>
              <a:highlight>
                <a:srgbClr val="FFFFFF"/>
              </a:highlight>
            </a:endParaRPr>
          </a:p>
          <a:p>
            <a:pPr marL="0" lvl="0" indent="0" algn="l" rtl="0">
              <a:spcBef>
                <a:spcPts val="0"/>
              </a:spcBef>
              <a:spcAft>
                <a:spcPts val="0"/>
              </a:spcAft>
              <a:buNone/>
            </a:pPr>
            <a:endParaRPr sz="2400">
              <a:solidFill>
                <a:srgbClr val="202124"/>
              </a:solidFill>
              <a:highlight>
                <a:srgbClr val="FFFFFF"/>
              </a:highlight>
            </a:endParaRPr>
          </a:p>
          <a:p>
            <a:pPr marL="0" lvl="0" indent="0" algn="l" rtl="0">
              <a:spcBef>
                <a:spcPts val="0"/>
              </a:spcBef>
              <a:spcAft>
                <a:spcPts val="0"/>
              </a:spcAft>
              <a:buNone/>
            </a:pPr>
            <a:r>
              <a:rPr lang="en-US" sz="2400">
                <a:solidFill>
                  <a:srgbClr val="202124"/>
                </a:solidFill>
                <a:highlight>
                  <a:srgbClr val="FFFFFF"/>
                </a:highlight>
              </a:rPr>
              <a:t>Simply put, a face recognition attendance system makes use of </a:t>
            </a:r>
            <a:r>
              <a:rPr lang="en-US" sz="2400" b="1">
                <a:solidFill>
                  <a:srgbClr val="202124"/>
                </a:solidFill>
                <a:highlight>
                  <a:srgbClr val="FFFFFF"/>
                </a:highlight>
              </a:rPr>
              <a:t>facial recognition technology to identify and verify a person and mark attendance automatically.</a:t>
            </a:r>
            <a:endParaRPr sz="3600">
              <a:solidFill>
                <a:srgbClr val="202124"/>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15"/>
          <p:cNvSpPr txBox="1">
            <a:spLocks noGrp="1"/>
          </p:cNvSpPr>
          <p:nvPr>
            <p:ph type="body" idx="1"/>
          </p:nvPr>
        </p:nvSpPr>
        <p:spPr>
          <a:xfrm>
            <a:off x="457200" y="648550"/>
            <a:ext cx="8229600" cy="4526100"/>
          </a:xfrm>
          <a:prstGeom prst="rect">
            <a:avLst/>
          </a:prstGeom>
        </p:spPr>
        <p:txBody>
          <a:bodyPr spcFirstLastPara="1" wrap="square" lIns="91425" tIns="45700" rIns="91425" bIns="45700" anchor="t" anchorCtr="0">
            <a:noAutofit/>
          </a:bodyPr>
          <a:lstStyle/>
          <a:p>
            <a:pPr marL="0" lvl="0" indent="0" algn="l" rtl="0">
              <a:lnSpc>
                <a:spcPct val="90000"/>
              </a:lnSpc>
              <a:spcBef>
                <a:spcPts val="360"/>
              </a:spcBef>
              <a:spcAft>
                <a:spcPts val="0"/>
              </a:spcAft>
              <a:buSzPts val="688"/>
              <a:buNone/>
            </a:pPr>
            <a:r>
              <a:rPr lang="en-US" sz="2100" i="1"/>
              <a:t>The main purpose of this project is to build a face recognition-based attendance monitoring system for educational institution to enhance and upgrade the current attendance system into more efficient and effective as compared to before. The current old system has a lot of ambiguity that caused inaccurate and inefficient of attendance taking. Many problems arise when the authority is unable to enforce the regulation that exist in the old system. The technology working behind will be the face recognition system. The human face is one of the natural traits that can uniquely identify an individual. Therefore, it is used to trace identity as the possibilities for a face to deviate or being duplicated is low. In this project, face databases will be created to pump data into the recognizer algorithm. Then, during the attendance taking session, faces will be compared against the database to seek for identity. When an individual is identified, its attendance will be taken down automatically saving necessary information into a excel sheet. At the end of the day, the excel sheet containing attendance information regarding all individuals are mailed to the respective faculty. </a:t>
            </a:r>
            <a:endParaRPr sz="2100" i="1"/>
          </a:p>
        </p:txBody>
      </p:sp>
      <p:sp>
        <p:nvSpPr>
          <p:cNvPr id="113" name="Google Shape;113;p15"/>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6"/>
          <p:cNvSpPr/>
          <p:nvPr/>
        </p:nvSpPr>
        <p:spPr>
          <a:xfrm>
            <a:off x="2476500" y="470405"/>
            <a:ext cx="4038600" cy="64611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a:solidFill>
                  <a:srgbClr val="000000"/>
                </a:solidFill>
                <a:latin typeface="Times New Roman"/>
                <a:ea typeface="Times New Roman"/>
                <a:cs typeface="Times New Roman"/>
                <a:sym typeface="Times New Roman"/>
              </a:rPr>
              <a:t>OBJECTIVE</a:t>
            </a:r>
            <a:endParaRPr sz="3600">
              <a:solidFill>
                <a:srgbClr val="000000"/>
              </a:solidFill>
              <a:latin typeface="Times New Roman"/>
              <a:ea typeface="Times New Roman"/>
              <a:cs typeface="Times New Roman"/>
              <a:sym typeface="Times New Roman"/>
            </a:endParaRPr>
          </a:p>
        </p:txBody>
      </p:sp>
      <p:sp>
        <p:nvSpPr>
          <p:cNvPr id="119" name="Google Shape;119;p1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20" name="Google Shape;120;p1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sp>
        <p:nvSpPr>
          <p:cNvPr id="121" name="Google Shape;121;p16"/>
          <p:cNvSpPr txBox="1"/>
          <p:nvPr/>
        </p:nvSpPr>
        <p:spPr>
          <a:xfrm>
            <a:off x="498500" y="1495475"/>
            <a:ext cx="7099800" cy="4894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1800" i="1">
                <a:solidFill>
                  <a:srgbClr val="212529"/>
                </a:solidFill>
                <a:highlight>
                  <a:srgbClr val="FFFFFF"/>
                </a:highlight>
                <a:latin typeface="Roboto"/>
                <a:ea typeface="Roboto"/>
                <a:cs typeface="Roboto"/>
                <a:sym typeface="Roboto"/>
              </a:rPr>
              <a:t>In the 21st century, everything around us has become depends upon technology to make our life much easier. Daily tasks are continuously becoming computerized. Nowadays more people prefer to do their work electronically. To the best of our knowledge, the process of recording students’ attendance at the university is still manual. Lecturers go through manual attendance sheets and signed papers to record attendance. This is slow, inefficient and time consuming. The main objective of this project is to offer system that simplify and automate the process of recording and tracking students’ attendance through face recognition technology. It is biometric technology to identify or verify a person from a digital image or surveillance video. Face recognition is widely used nowadays in different areas such as universities, banks, airports, and offices. We will use preprocessing techniques to detect, recognize and verify the captured faces like Eigenfaces method. We aim to provide a system that will make the attendance process faster and more precisely. The core problem is identified along with solutions and project path. </a:t>
            </a:r>
            <a:endParaRPr sz="3100" i="1">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7"/>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
        <p:nvSpPr>
          <p:cNvPr id="128" name="Google Shape;128;p17"/>
          <p:cNvSpPr txBox="1"/>
          <p:nvPr/>
        </p:nvSpPr>
        <p:spPr>
          <a:xfrm>
            <a:off x="1027200" y="422950"/>
            <a:ext cx="7335300" cy="532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2000" i="1">
                <a:solidFill>
                  <a:schemeClr val="dk1"/>
                </a:solidFill>
              </a:rPr>
              <a:t>To develop a portable Smart Attendance System which is handy and self-powered.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To ensure the speed of the attendance recording process is faster than the previous system which can go as fast as approximately 3 second for each student.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Have enough memory space to store the database.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▪Able to recognize the face of an individual accurately based on the face database.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Develop a database for the attendance management system.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Provide a user-friendly interface for admins to access the attendance database andfor non-admins (parents) to check their child‟s attendance by mailing the attendance.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Allow new students or staff to store their faces in the database by using a GUI. </a:t>
            </a:r>
            <a:endParaRPr sz="2000" i="1">
              <a:solidFill>
                <a:schemeClr val="dk1"/>
              </a:solidFill>
            </a:endParaRPr>
          </a:p>
          <a:p>
            <a:pPr marL="0" lvl="0" indent="0" algn="l" rtl="0">
              <a:spcBef>
                <a:spcPts val="0"/>
              </a:spcBef>
              <a:spcAft>
                <a:spcPts val="0"/>
              </a:spcAft>
              <a:buClr>
                <a:schemeClr val="dk1"/>
              </a:buClr>
              <a:buSzPts val="1100"/>
              <a:buFont typeface="Arial"/>
              <a:buNone/>
            </a:pPr>
            <a:r>
              <a:rPr lang="en-US" sz="2000" i="1">
                <a:solidFill>
                  <a:schemeClr val="dk1"/>
                </a:solidFill>
              </a:rPr>
              <a:t>▪ Able to show an indication to the user whether the face- recognition process is successful or not.</a:t>
            </a:r>
            <a:endParaRPr sz="2000" i="1">
              <a:solidFill>
                <a:schemeClr val="dk1"/>
              </a:solidFill>
            </a:endParaRPr>
          </a:p>
          <a:p>
            <a:pPr marL="0" lvl="0" indent="0" algn="l" rtl="0">
              <a:spcBef>
                <a:spcPts val="0"/>
              </a:spcBef>
              <a:spcAft>
                <a:spcPts val="0"/>
              </a:spcAft>
              <a:buNone/>
            </a:pP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8"/>
          <p:cNvSpPr txBox="1">
            <a:spLocks noGrp="1"/>
          </p:cNvSpPr>
          <p:nvPr>
            <p:ph type="sldNum" idx="12"/>
          </p:nvPr>
        </p:nvSpPr>
        <p:spPr>
          <a:xfrm>
            <a:off x="6553200" y="6356350"/>
            <a:ext cx="2133600" cy="365100"/>
          </a:xfrm>
          <a:prstGeom prst="rect">
            <a:avLst/>
          </a:prstGeom>
        </p:spPr>
        <p:txBody>
          <a:bodyPr spcFirstLastPara="1" wrap="square" lIns="91425" tIns="45700" rIns="91425"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6</a:t>
            </a:fld>
            <a:endParaRPr/>
          </a:p>
        </p:txBody>
      </p:sp>
      <p:sp>
        <p:nvSpPr>
          <p:cNvPr id="135" name="Google Shape;135;p18"/>
          <p:cNvSpPr txBox="1"/>
          <p:nvPr/>
        </p:nvSpPr>
        <p:spPr>
          <a:xfrm>
            <a:off x="1027175" y="611225"/>
            <a:ext cx="7335300" cy="287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500">
                <a:solidFill>
                  <a:srgbClr val="202124"/>
                </a:solidFill>
                <a:highlight>
                  <a:srgbClr val="FFFFFF"/>
                </a:highlight>
              </a:rPr>
              <a:t>Instead of using the conventional methods, this proposed system aims to develop an automated system that records the student's attendance by using facial recognition technology. The main objective of this work is </a:t>
            </a:r>
            <a:r>
              <a:rPr lang="en-US" sz="2500" b="1">
                <a:solidFill>
                  <a:srgbClr val="202124"/>
                </a:solidFill>
                <a:highlight>
                  <a:srgbClr val="FFFFFF"/>
                </a:highlight>
              </a:rPr>
              <a:t>to make the attendance marking and management system efficient, time saving, simple and easy</a:t>
            </a:r>
            <a:r>
              <a:rPr lang="en-US" sz="2500">
                <a:solidFill>
                  <a:srgbClr val="202124"/>
                </a:solidFill>
                <a:highlight>
                  <a:srgbClr val="FFFFFF"/>
                </a:highlight>
              </a:rPr>
              <a:t>.</a:t>
            </a:r>
            <a:endParaRPr sz="25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p:nvPr/>
        </p:nvSpPr>
        <p:spPr>
          <a:xfrm>
            <a:off x="561109" y="533400"/>
            <a:ext cx="8077200"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3600">
                <a:solidFill>
                  <a:srgbClr val="000000"/>
                </a:solidFill>
                <a:latin typeface="Times New Roman"/>
                <a:ea typeface="Times New Roman"/>
                <a:cs typeface="Times New Roman"/>
                <a:sym typeface="Times New Roman"/>
              </a:rPr>
              <a:t>Technology Used (Both Hardware and Software)</a:t>
            </a:r>
            <a:endParaRPr sz="3600">
              <a:solidFill>
                <a:srgbClr val="000000"/>
              </a:solidFill>
              <a:latin typeface="Times New Roman"/>
              <a:ea typeface="Times New Roman"/>
              <a:cs typeface="Times New Roman"/>
              <a:sym typeface="Times New Roman"/>
            </a:endParaRPr>
          </a:p>
          <a:p>
            <a:pPr marL="0" marR="0" lvl="0" indent="0" algn="l" rtl="0">
              <a:spcBef>
                <a:spcPts val="0"/>
              </a:spcBef>
              <a:spcAft>
                <a:spcPts val="0"/>
              </a:spcAft>
              <a:buNone/>
            </a:pPr>
            <a:endParaRPr sz="3600">
              <a:latin typeface="Times New Roman"/>
              <a:ea typeface="Times New Roman"/>
              <a:cs typeface="Times New Roman"/>
              <a:sym typeface="Times New Roman"/>
            </a:endParaRPr>
          </a:p>
        </p:txBody>
      </p:sp>
      <p:sp>
        <p:nvSpPr>
          <p:cNvPr id="141" name="Google Shape;141;p1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42" name="Google Shape;142;p1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0"/>
          <p:cNvSpPr/>
          <p:nvPr/>
        </p:nvSpPr>
        <p:spPr>
          <a:xfrm>
            <a:off x="-152400" y="228600"/>
            <a:ext cx="9525000" cy="646113"/>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600">
                <a:solidFill>
                  <a:srgbClr val="000000"/>
                </a:solidFill>
                <a:latin typeface="Times New Roman"/>
                <a:ea typeface="Times New Roman"/>
                <a:cs typeface="Times New Roman"/>
                <a:sym typeface="Times New Roman"/>
              </a:rPr>
              <a:t>Role of  Team members</a:t>
            </a:r>
            <a:endParaRPr sz="3600">
              <a:solidFill>
                <a:srgbClr val="000000"/>
              </a:solidFill>
              <a:latin typeface="Times New Roman"/>
              <a:ea typeface="Times New Roman"/>
              <a:cs typeface="Times New Roman"/>
              <a:sym typeface="Times New Roman"/>
            </a:endParaRPr>
          </a:p>
        </p:txBody>
      </p:sp>
      <p:sp>
        <p:nvSpPr>
          <p:cNvPr id="148" name="Google Shape;148;p2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49" name="Google Shape;149;p2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Minor Project</a:t>
            </a:r>
            <a:endParaRPr/>
          </a:p>
        </p:txBody>
      </p:sp>
      <p:sp>
        <p:nvSpPr>
          <p:cNvPr id="155" name="Google Shape;155;p2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sp>
        <p:nvSpPr>
          <p:cNvPr id="156" name="Google Shape;156;p21"/>
          <p:cNvSpPr txBox="1"/>
          <p:nvPr/>
        </p:nvSpPr>
        <p:spPr>
          <a:xfrm>
            <a:off x="1447800" y="457200"/>
            <a:ext cx="5791200" cy="954107"/>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a:solidFill>
                  <a:schemeClr val="dk1"/>
                </a:solidFill>
                <a:latin typeface="Calibri"/>
                <a:ea typeface="Calibri"/>
                <a:cs typeface="Calibri"/>
                <a:sym typeface="Calibri"/>
              </a:rPr>
              <a:t>Modules  </a:t>
            </a:r>
            <a:r>
              <a:rPr lang="en-US" sz="1800">
                <a:solidFill>
                  <a:schemeClr val="dk1"/>
                </a:solidFill>
                <a:latin typeface="Calibri"/>
                <a:ea typeface="Calibri"/>
                <a:cs typeface="Calibri"/>
                <a:sym typeface="Calibri"/>
              </a:rPr>
              <a:t>  </a:t>
            </a:r>
            <a:r>
              <a:rPr lang="en-US" sz="2800">
                <a:solidFill>
                  <a:schemeClr val="dk1"/>
                </a:solidFill>
                <a:latin typeface="Calibri"/>
                <a:ea typeface="Calibri"/>
                <a:cs typeface="Calibri"/>
                <a:sym typeface="Calibri"/>
              </a:rPr>
              <a:t>and Brief Description of that</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18</Slides>
  <Notes>18</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Working of the System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Unknown User</cp:lastModifiedBy>
  <cp:revision>1</cp:revision>
  <dcterms:modified xsi:type="dcterms:W3CDTF">2022-03-08T18:29:37Z</dcterms:modified>
</cp:coreProperties>
</file>